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DE12A-4B4B-1848-8528-BF8775B9FD05}" type="datetimeFigureOut">
              <a:rPr lang="en-US" smtClean="0"/>
              <a:t>8/7/13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D9875-EE57-8442-8252-B9BB6818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70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The Appendices are critical in this document, otherwise the standards would be bullets.</a:t>
            </a:r>
          </a:p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Appendix B provides diverse examples of text exemplars and student samples</a:t>
            </a:r>
          </a:p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Appendix C provides informational, narrative, argumentative  writing samples. There are two samples from WA state writing assessment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8372" indent="-228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6258" indent="-228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34144" indent="-228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92029" indent="-228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fld id="{254FE86A-3667-A441-890B-14390908AD9E}" type="slidenum">
              <a:rPr lang="en-US">
                <a:solidFill>
                  <a:srgbClr val="000000"/>
                </a:solidFill>
                <a:latin typeface="Arial" charset="0"/>
              </a:rPr>
              <a:pPr/>
              <a:t>2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3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58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53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6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8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0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3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6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25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9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8E0FA-F286-3C49-BB83-E4DA0CE05774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D698B-F90E-784F-B4A3-BE2AD9B1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hyperlink" Target="http://ime.math.arizona.edu/progressions/" TargetMode="External"/><Relationship Id="rId12" Type="http://schemas.openxmlformats.org/officeDocument/2006/relationships/hyperlink" Target="http://www.corestandards.org/assets/Math_Publishers_Criteria_HS_Spring%202013_FINAL.pdf" TargetMode="External"/><Relationship Id="rId13" Type="http://schemas.openxmlformats.org/officeDocument/2006/relationships/hyperlink" Target="http://www.ccsstoolbox.org/" TargetMode="External"/><Relationship Id="rId14" Type="http://schemas.openxmlformats.org/officeDocument/2006/relationships/hyperlink" Target="http://www.illustrativemathematics.org/" TargetMode="External"/><Relationship Id="rId15" Type="http://schemas.openxmlformats.org/officeDocument/2006/relationships/hyperlink" Target="http://www.k12.wa.us/corestandards/" TargetMode="External"/><Relationship Id="rId16" Type="http://schemas.openxmlformats.org/officeDocument/2006/relationships/hyperlink" Target="http://www.smarterbalanced.org/" TargetMode="External"/><Relationship Id="rId17" Type="http://schemas.openxmlformats.org/officeDocument/2006/relationships/hyperlink" Target="http://wacore2college.wikispaces.com/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parcconline.org/mcf/ela/parcc-model-content-frameworks-browser" TargetMode="External"/><Relationship Id="rId3" Type="http://schemas.openxmlformats.org/officeDocument/2006/relationships/hyperlink" Target="http://www.parcconline.org/mcf/mathematics/parcc-model-content-frameworks-browser" TargetMode="External"/><Relationship Id="rId4" Type="http://schemas.openxmlformats.org/officeDocument/2006/relationships/hyperlink" Target="http://www.parcconline.org/mcf/english-language-artsliteracy/writing-standards-progression-grades-9%E2%80%9310-grades-11%E2%80%9312" TargetMode="External"/><Relationship Id="rId5" Type="http://schemas.openxmlformats.org/officeDocument/2006/relationships/hyperlink" Target="http://www.parcconline.org/mcf/english-language-artsliteracy/speaking-and-listening-standards-progression-grades-9%E2%80%9310-grades-11" TargetMode="External"/><Relationship Id="rId6" Type="http://schemas.openxmlformats.org/officeDocument/2006/relationships/hyperlink" Target="http://www.achievethecore.org/" TargetMode="External"/><Relationship Id="rId7" Type="http://schemas.openxmlformats.org/officeDocument/2006/relationships/hyperlink" Target="http://www.livebinders.com/play/play/84777" TargetMode="External"/><Relationship Id="rId8" Type="http://schemas.openxmlformats.org/officeDocument/2006/relationships/hyperlink" Target="http://www.noycefdn.org/resources.php" TargetMode="External"/><Relationship Id="rId9" Type="http://schemas.openxmlformats.org/officeDocument/2006/relationships/hyperlink" Target="http://www.achieve.org/EQuIP" TargetMode="External"/><Relationship Id="rId10" Type="http://schemas.openxmlformats.org/officeDocument/2006/relationships/hyperlink" Target="http://engageny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assets/Appendix_A.pdf" TargetMode="External"/><Relationship Id="rId4" Type="http://schemas.openxmlformats.org/officeDocument/2006/relationships/hyperlink" Target="http://www.corestandards.org/assets/Appendix_B.pdf" TargetMode="External"/><Relationship Id="rId5" Type="http://schemas.openxmlformats.org/officeDocument/2006/relationships/hyperlink" Target="http://www.corestandards.org/assets/Appendix_C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5632"/>
            <a:ext cx="8229600" cy="73183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Professional Learning Resources</a:t>
            </a:r>
            <a:endParaRPr lang="en-US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2729" y="1386258"/>
            <a:ext cx="4038600" cy="5471741"/>
          </a:xfrm>
        </p:spPr>
        <p:txBody>
          <a:bodyPr>
            <a:normAutofit fontScale="70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dirty="0" smtClean="0"/>
              <a:t>PARCC </a:t>
            </a:r>
            <a:r>
              <a:rPr lang="en-US" dirty="0"/>
              <a:t>Model Content Frameworks: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hlinkClick r:id="rId2"/>
              </a:rPr>
              <a:t>ELA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hlinkClick r:id="rId3"/>
              </a:rPr>
              <a:t>Math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PARCC high school progression documents: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hlinkClick r:id="rId4"/>
              </a:rPr>
              <a:t>Writing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hlinkClick r:id="rId5"/>
              </a:rPr>
              <a:t>Speaking and listening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>
                <a:hlinkClick r:id="rId6"/>
              </a:rPr>
              <a:t>Achieve the </a:t>
            </a:r>
            <a:r>
              <a:rPr lang="en-US" dirty="0" smtClean="0">
                <a:hlinkClick r:id="rId6"/>
              </a:rPr>
              <a:t>Core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7"/>
              </a:rPr>
              <a:t>School Librarians &amp; CCSS Resources</a:t>
            </a:r>
            <a:endParaRPr lang="en-US" dirty="0"/>
          </a:p>
          <a:p>
            <a:pPr lvl="0">
              <a:buFont typeface="Wingdings" pitchFamily="2" charset="2"/>
              <a:buChar char="Ø"/>
            </a:pP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8"/>
              </a:rPr>
              <a:t>Noyce Foundation math resources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4213"/>
            <a:ext cx="4191000" cy="5713786"/>
          </a:xfrm>
        </p:spPr>
        <p:txBody>
          <a:bodyPr>
            <a:normAutofit fontScale="70000" lnSpcReduction="20000"/>
          </a:bodyPr>
          <a:lstStyle/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>
                <a:hlinkClick r:id="rId9"/>
              </a:rPr>
              <a:t>Equip rubrics</a:t>
            </a:r>
            <a:r>
              <a:rPr lang="en-US" dirty="0"/>
              <a:t> (for lessons and units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10"/>
              </a:rPr>
              <a:t>Engage NY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>
                <a:hlinkClick r:id="rId11"/>
              </a:rPr>
              <a:t>Math Progression documents 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>
                <a:hlinkClick r:id="rId12"/>
              </a:rPr>
              <a:t>Math Publishers’ </a:t>
            </a:r>
            <a:r>
              <a:rPr lang="en-US" dirty="0" smtClean="0">
                <a:hlinkClick r:id="rId12"/>
              </a:rPr>
              <a:t>criteria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>
                <a:hlinkClick r:id="rId13"/>
              </a:rPr>
              <a:t>Mathematics Common Core </a:t>
            </a:r>
            <a:r>
              <a:rPr lang="en-US" dirty="0" smtClean="0">
                <a:hlinkClick r:id="rId13"/>
              </a:rPr>
              <a:t>Toolbox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14"/>
              </a:rPr>
              <a:t>Illustrative Mathematics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15"/>
              </a:rPr>
              <a:t>OSPI Common Core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16"/>
              </a:rPr>
              <a:t>Smarter Balanced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90982" y="73967"/>
            <a:ext cx="2740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17"/>
              </a:rPr>
              <a:t>Core to College wiki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658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7030A0"/>
                </a:solidFill>
                <a:ea typeface="+mj-ea"/>
                <a:cs typeface="Helvetica" pitchFamily="34" charset="0"/>
              </a:rPr>
              <a:t>Three </a:t>
            </a:r>
            <a:r>
              <a:rPr lang="en-US" sz="3600" b="1" dirty="0" smtClean="0">
                <a:solidFill>
                  <a:srgbClr val="7030A0"/>
                </a:solidFill>
                <a:ea typeface="+mj-ea"/>
                <a:cs typeface="Helvetica" pitchFamily="34" charset="0"/>
              </a:rPr>
              <a:t>Critical CCSS Appendices for ELA</a:t>
            </a:r>
            <a:endParaRPr lang="en-US" sz="3600" b="1" dirty="0">
              <a:solidFill>
                <a:srgbClr val="7030A0"/>
              </a:solidFill>
              <a:ea typeface="+mj-ea"/>
              <a:cs typeface="Helvetica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3962400"/>
          </a:xfrm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  <a:buFont typeface="Wingdings" charset="2"/>
              <a:buChar char="u"/>
            </a:pPr>
            <a:r>
              <a:rPr lang="en-US" sz="3200" dirty="0">
                <a:latin typeface="Gill Sans MT" charset="0"/>
                <a:cs typeface="ＭＳ Ｐゴシック" charset="0"/>
                <a:hlinkClick r:id="rId3"/>
              </a:rPr>
              <a:t>Appendix A</a:t>
            </a:r>
            <a:r>
              <a:rPr lang="en-US" sz="3200" dirty="0">
                <a:latin typeface="Gill Sans MT" charset="0"/>
                <a:cs typeface="ＭＳ Ｐゴシック" charset="0"/>
              </a:rPr>
              <a:t>: R</a:t>
            </a:r>
            <a:r>
              <a:rPr lang="en-US" sz="3200" dirty="0" smtClean="0">
                <a:latin typeface="Gill Sans MT" charset="0"/>
                <a:cs typeface="ＭＳ Ｐゴシック" charset="0"/>
              </a:rPr>
              <a:t>esearch support, glossary, text complexity</a:t>
            </a:r>
            <a:endParaRPr lang="en-US" sz="3200" dirty="0">
              <a:latin typeface="Gill Sans MT" charset="0"/>
              <a:cs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Gill Sans MT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Font typeface="Wingdings" charset="2"/>
              <a:buChar char="u"/>
            </a:pPr>
            <a:r>
              <a:rPr lang="en-US" sz="3200" dirty="0">
                <a:latin typeface="Gill Sans MT" charset="0"/>
                <a:cs typeface="ＭＳ Ｐゴシック" charset="0"/>
                <a:hlinkClick r:id="rId4"/>
              </a:rPr>
              <a:t>Appendix B</a:t>
            </a:r>
            <a:r>
              <a:rPr lang="en-US" sz="3200" dirty="0">
                <a:latin typeface="Gill Sans MT" charset="0"/>
                <a:cs typeface="ＭＳ Ｐゴシック" charset="0"/>
              </a:rPr>
              <a:t>: Reading text exemplars; sample performance tasks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Gill Sans MT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Font typeface="Wingdings" charset="2"/>
              <a:buChar char="u"/>
            </a:pPr>
            <a:r>
              <a:rPr lang="en-US" sz="3200" dirty="0">
                <a:latin typeface="Gill Sans MT" charset="0"/>
                <a:cs typeface="ＭＳ Ｐゴシック" charset="0"/>
                <a:hlinkClick r:id="rId5"/>
              </a:rPr>
              <a:t>Appendix C</a:t>
            </a:r>
            <a:r>
              <a:rPr lang="en-US" sz="3200" dirty="0">
                <a:latin typeface="Gill Sans MT" charset="0"/>
                <a:cs typeface="ＭＳ Ｐゴシック" charset="0"/>
              </a:rPr>
              <a:t>: Annotated student writing samples, K-12</a:t>
            </a:r>
          </a:p>
          <a:p>
            <a:endParaRPr lang="en-US" sz="2800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576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Macintosh PowerPoint</Application>
  <PresentationFormat>On-screen Show (4:3)</PresentationFormat>
  <Paragraphs>44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Professional Learning Resources</vt:lpstr>
      <vt:lpstr>Three Critical CCSS Appendices for ELA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Learning Resources</dc:title>
  <dc:creator>Bill Moore</dc:creator>
  <cp:lastModifiedBy>Bill Moore</cp:lastModifiedBy>
  <cp:revision>1</cp:revision>
  <dcterms:created xsi:type="dcterms:W3CDTF">2013-08-07T19:06:32Z</dcterms:created>
  <dcterms:modified xsi:type="dcterms:W3CDTF">2013-08-07T19:07:02Z</dcterms:modified>
</cp:coreProperties>
</file>